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1" r:id="rId3"/>
    <p:sldId id="286" r:id="rId4"/>
    <p:sldId id="269" r:id="rId5"/>
    <p:sldId id="278" r:id="rId6"/>
    <p:sldId id="277" r:id="rId7"/>
    <p:sldId id="280" r:id="rId8"/>
    <p:sldId id="292" r:id="rId9"/>
    <p:sldId id="293" r:id="rId10"/>
    <p:sldId id="287" r:id="rId11"/>
    <p:sldId id="285" r:id="rId12"/>
    <p:sldId id="294" r:id="rId13"/>
    <p:sldId id="297" r:id="rId14"/>
    <p:sldId id="301" r:id="rId15"/>
    <p:sldId id="296" r:id="rId16"/>
    <p:sldId id="298" r:id="rId17"/>
    <p:sldId id="299" r:id="rId18"/>
    <p:sldId id="273" r:id="rId19"/>
    <p:sldId id="302" r:id="rId20"/>
    <p:sldId id="300" r:id="rId21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1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726ED-66D8-45AE-B120-1FB1788150CB}" type="datetimeFigureOut">
              <a:rPr lang="vi-VN"/>
              <a:pPr>
                <a:defRPr/>
              </a:pPr>
              <a:t>16/03/2020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975C3-06D6-4CFA-AA2A-D5003C5A786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196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D5E08-C532-4933-8FB6-9BE985E1C8C6}" type="datetimeFigureOut">
              <a:rPr lang="vi-VN"/>
              <a:pPr>
                <a:defRPr/>
              </a:pPr>
              <a:t>16/03/2020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1E7B0-0B0B-4F35-B93D-3D4C0B9EB8B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85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73297-69B9-44D6-AC2C-10E19461B39D}" type="datetimeFigureOut">
              <a:rPr lang="vi-VN"/>
              <a:pPr>
                <a:defRPr/>
              </a:pPr>
              <a:t>16/03/2020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52D4F-A385-46C2-B23F-FA48E1F4C45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166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B3082-409F-4564-992D-0EAED28CA866}" type="datetimeFigureOut">
              <a:rPr lang="vi-VN"/>
              <a:pPr>
                <a:defRPr/>
              </a:pPr>
              <a:t>16/03/2020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ABF78-B19E-48F5-9F19-AA429D59E0A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881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416D-3434-4A14-9C4C-A53F2F7D16E5}" type="datetimeFigureOut">
              <a:rPr lang="vi-VN"/>
              <a:pPr>
                <a:defRPr/>
              </a:pPr>
              <a:t>16/03/2020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4A50C-6615-4C16-97E8-ED865B37D78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74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0392-6A4B-4D66-883D-0F29D1A437B6}" type="datetimeFigureOut">
              <a:rPr lang="vi-VN"/>
              <a:pPr>
                <a:defRPr/>
              </a:pPr>
              <a:t>16/03/2020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5F680-54A2-454A-8E80-F3A05EC94F9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098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8D463-A2E1-479C-8551-913545E9DB88}" type="datetimeFigureOut">
              <a:rPr lang="vi-VN"/>
              <a:pPr>
                <a:defRPr/>
              </a:pPr>
              <a:t>16/03/2020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66FEA-A9AF-43FE-9811-776A31E3BDD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842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CA1C8-EB86-48EF-808A-07D8D84CF136}" type="datetimeFigureOut">
              <a:rPr lang="vi-VN"/>
              <a:pPr>
                <a:defRPr/>
              </a:pPr>
              <a:t>16/03/2020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2D458-2DF0-4316-9347-9C8A80E12A6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139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D1AF-24D1-4E90-AA0E-81E2C7EBE43F}" type="datetimeFigureOut">
              <a:rPr lang="vi-VN"/>
              <a:pPr>
                <a:defRPr/>
              </a:pPr>
              <a:t>16/03/2020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499A-C3FF-4547-9483-E05719D44BA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513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2221B-374E-499D-8182-90D89D67C435}" type="datetimeFigureOut">
              <a:rPr lang="vi-VN"/>
              <a:pPr>
                <a:defRPr/>
              </a:pPr>
              <a:t>16/03/2020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A1BF3-EE51-4E00-86F5-A8BD9C44C3F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441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AE538-898E-4318-92E8-ACF91EBC3786}" type="datetimeFigureOut">
              <a:rPr lang="vi-VN"/>
              <a:pPr>
                <a:defRPr/>
              </a:pPr>
              <a:t>16/03/2020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6181E-2100-4B47-8BD1-0A0EE27E932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198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2">
              <a:lumMod val="75000"/>
            </a:schemeClr>
          </a:fgClr>
          <a:bgClr>
            <a:schemeClr val="accent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F2D6EB-82EF-4F4A-AB03-D2E6A4793C2B}" type="datetimeFigureOut">
              <a:rPr lang="vi-VN"/>
              <a:pPr>
                <a:defRPr/>
              </a:pPr>
              <a:t>16/03/2020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8BE218-87B4-4900-9696-AB9685D6C03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5" Type="http://schemas.openxmlformats.org/officeDocument/2006/relationships/image" Target="../media/image6.w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9388" y="109538"/>
            <a:ext cx="1295400" cy="10080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" name="Oval 2"/>
          <p:cNvSpPr/>
          <p:nvPr/>
        </p:nvSpPr>
        <p:spPr>
          <a:xfrm>
            <a:off x="539750" y="469900"/>
            <a:ext cx="1008063" cy="7842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900113" y="830263"/>
            <a:ext cx="647700" cy="4238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1613503" y="44624"/>
            <a:ext cx="33185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2911" y="1823887"/>
            <a:ext cx="3457075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</a:p>
        </p:txBody>
      </p:sp>
      <p:sp>
        <p:nvSpPr>
          <p:cNvPr id="8" name="Rectangle 7"/>
          <p:cNvSpPr/>
          <p:nvPr/>
        </p:nvSpPr>
        <p:spPr>
          <a:xfrm>
            <a:off x="5061125" y="2905726"/>
            <a:ext cx="2186817" cy="1107996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65974" y="4084122"/>
            <a:ext cx="2844627" cy="110799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3081" name="Picture 10" descr="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9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990600"/>
            <a:ext cx="1052512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9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285707" y="-1493044"/>
            <a:ext cx="83185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-7184" y="1196752"/>
            <a:ext cx="524086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perspectiveRelaxed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29127" y="5345340"/>
            <a:ext cx="2175321" cy="1107996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!</a:t>
            </a:r>
          </a:p>
        </p:txBody>
      </p:sp>
      <p:pic>
        <p:nvPicPr>
          <p:cNvPr id="308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716338"/>
            <a:ext cx="1482725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716338"/>
            <a:ext cx="25241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155575" y="765175"/>
            <a:ext cx="8953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Chọn phông chữ, kiểu chữ, cỡ chữ</a:t>
            </a:r>
            <a:endParaRPr lang="vi-VN" altLang="vi-VN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3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399088"/>
            <a:ext cx="1604962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loud 18"/>
          <p:cNvSpPr/>
          <p:nvPr/>
        </p:nvSpPr>
        <p:spPr>
          <a:xfrm>
            <a:off x="3194050" y="3716338"/>
            <a:ext cx="4957763" cy="216693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các bước chọn phông chữ, kiểu chữ, cỡ chữ trong Logo?</a:t>
            </a:r>
          </a:p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936750" y="2205038"/>
            <a:ext cx="72437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4400" b="1" u="sng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Thảo luận nhóm đôi:</a:t>
            </a:r>
            <a:endParaRPr lang="vi-VN" altLang="vi-VN" sz="4400" b="1" u="sng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4524375"/>
            <a:ext cx="17145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563" y="1535113"/>
            <a:ext cx="4540250" cy="5133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13" y="2233613"/>
            <a:ext cx="3162300" cy="2409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55688" y="1535113"/>
            <a:ext cx="1233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Bước 1</a:t>
            </a:r>
            <a:endParaRPr lang="vi-VN" altLang="vi-VN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>
            <a:stCxn id="2" idx="2"/>
            <a:endCxn id="10" idx="0"/>
          </p:cNvCxnSpPr>
          <p:nvPr/>
        </p:nvCxnSpPr>
        <p:spPr>
          <a:xfrm>
            <a:off x="1673225" y="2058988"/>
            <a:ext cx="376238" cy="174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12900" y="5702300"/>
            <a:ext cx="1235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Bước 2</a:t>
            </a:r>
            <a:endParaRPr lang="vi-VN" altLang="vi-VN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flipV="1">
            <a:off x="2847975" y="4221163"/>
            <a:ext cx="1144588" cy="1741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155575" y="765175"/>
            <a:ext cx="8953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Lệnh thực hiện phép tính</a:t>
            </a:r>
            <a:endParaRPr lang="vi-VN" altLang="vi-VN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23850" y="2025650"/>
            <a:ext cx="85693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vi-VN" sz="32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 cầu: </a:t>
            </a:r>
            <a:r>
              <a:rPr lang="en-US" altLang="vi-VN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và bạn hãy cùng nhau trao đổi, quan sát kết quả khi gõ lệnh và điền vào chỗ chấm vào bảng trang 109:</a:t>
            </a:r>
          </a:p>
          <a:p>
            <a:pPr algn="just" eaLnBrk="1" hangingPunct="1"/>
            <a:endParaRPr lang="en-US" alt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PrinT 2*5</a:t>
            </a:r>
            <a:endParaRPr lang="vi-VN" alt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953125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99163"/>
            <a:ext cx="16049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5999163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046788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6183313"/>
            <a:ext cx="1306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6230938"/>
            <a:ext cx="1306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622425"/>
            <a:ext cx="7920038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2166938" y="3132138"/>
            <a:ext cx="3768725" cy="10080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 tính: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 x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5= 10</a:t>
            </a:r>
          </a:p>
          <a:p>
            <a:pPr algn="ctr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Hiển thị kết quả: 10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>
            <a:off x="1435100" y="3636963"/>
            <a:ext cx="731838" cy="288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-36513" y="4922838"/>
            <a:ext cx="91455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200" b="1" u="sng">
                <a:latin typeface="Times New Roman" pitchFamily="18" charset="0"/>
                <a:cs typeface="Times New Roman" pitchFamily="18" charset="0"/>
              </a:rPr>
              <a:t>Chú ý: </a:t>
            </a:r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Trong Logo khi thực hiện phép toán có chứa dấu nhân và chia, sẽ được viết lần lượt như sau: * và  /</a:t>
            </a:r>
            <a:endParaRPr lang="vi-VN" altLang="vi-VN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55575" y="765175"/>
            <a:ext cx="8953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Lệnh thực hiện phép tính</a:t>
            </a:r>
            <a:endParaRPr lang="vi-VN" altLang="vi-VN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575" y="2565400"/>
            <a:ext cx="4129088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5580063" y="2565400"/>
            <a:ext cx="3484562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5575" y="1412875"/>
            <a:ext cx="89535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600" b="1" u="sng">
                <a:latin typeface="Times New Roman" pitchFamily="18" charset="0"/>
                <a:cs typeface="Times New Roman" pitchFamily="18" charset="0"/>
              </a:rPr>
              <a:t>Cú pháp lệnh</a:t>
            </a: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endParaRPr lang="en-US" altLang="vi-VN" sz="36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PrinT &lt;biểu thức&gt; </a:t>
            </a:r>
            <a:r>
              <a:rPr lang="en-US" altLang="vi-VN" sz="4000" b="1"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 &lt;biểu thức&gt; </a:t>
            </a:r>
          </a:p>
          <a:p>
            <a:pPr eaLnBrk="1" hangingPunct="1"/>
            <a:endParaRPr lang="en-US" alt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Trong đó: </a:t>
            </a:r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PrinT (Pr)</a:t>
            </a: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: Lệnh thực hiện phép toán</a:t>
            </a:r>
          </a:p>
          <a:p>
            <a:pPr eaLnBrk="1" hangingPunct="1"/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			  </a:t>
            </a:r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 thức</a:t>
            </a: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: Là các phép toán em cần tìm kết quả</a:t>
            </a:r>
          </a:p>
          <a:p>
            <a:pPr eaLnBrk="1" hangingPunct="1"/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	Ví dụ: Pr 2*5</a:t>
            </a:r>
          </a:p>
          <a:p>
            <a:pPr eaLnBrk="1" hangingPunct="1"/>
            <a:endParaRPr lang="en-US" altLang="vi-VN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55575" y="765175"/>
            <a:ext cx="8953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Lệnh thực hiện phép tính</a:t>
            </a:r>
            <a:endParaRPr lang="vi-VN" altLang="vi-VN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6700" y="1535113"/>
            <a:ext cx="88773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vi-VN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Thực hiện 2 phép tính dưới đây và cho biết kết quả: ( thời gian 1p)</a:t>
            </a:r>
          </a:p>
          <a:p>
            <a:pPr algn="just" eaLnBrk="1" hangingPunct="1"/>
            <a:r>
              <a:rPr lang="en-US" altLang="vi-VN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a, 2 * 5 + 3</a:t>
            </a:r>
          </a:p>
          <a:p>
            <a:pPr algn="just" eaLnBrk="1" hangingPunct="1"/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	b, 2 * (5 + 3)</a:t>
            </a:r>
            <a:endParaRPr lang="vi-VN" altLang="vi-VN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428750" y="3843338"/>
            <a:ext cx="6553200" cy="2160587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nhận xét gì về hai phép tính trên?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800" y="1687513"/>
            <a:ext cx="8280400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 vậy:</a:t>
            </a:r>
          </a:p>
          <a:p>
            <a:pPr marL="285750" indent="-285750">
              <a:buFontTx/>
              <a:buChar char="-"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thực hiện phép tính, em sử dụng lệnh PrinT (Pr)</a:t>
            </a:r>
          </a:p>
          <a:p>
            <a:pPr marL="285750" indent="-285750">
              <a:buFontTx/>
              <a:buChar char="-"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 tuân theo quy tắc thực hiện phép tính  khi tính toán như toán học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70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953125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99163"/>
            <a:ext cx="16049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5999163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046788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6183313"/>
            <a:ext cx="1306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6230938"/>
            <a:ext cx="1306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92500" y="2636838"/>
            <a:ext cx="1023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latin typeface="Times New Roman" pitchFamily="18" charset="0"/>
                <a:cs typeface="Times New Roman" pitchFamily="18" charset="0"/>
              </a:rPr>
              <a:t>= 13</a:t>
            </a:r>
            <a:endParaRPr lang="vi-VN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690938" y="3141663"/>
            <a:ext cx="1025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>
                <a:latin typeface="Times New Roman" pitchFamily="18" charset="0"/>
                <a:cs typeface="Times New Roman" pitchFamily="18" charset="0"/>
              </a:rPr>
              <a:t>= 16</a:t>
            </a:r>
            <a:endParaRPr lang="vi-VN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/>
      <p:bldP spid="2" grpId="0"/>
      <p:bldP spid="2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0" y="-26988"/>
            <a:ext cx="55832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B. Hoạt động thực hành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953125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99163"/>
            <a:ext cx="16049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5999163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046788"/>
            <a:ext cx="16049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6183313"/>
            <a:ext cx="1306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6230938"/>
            <a:ext cx="1306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484313"/>
            <a:ext cx="762000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TextBox 6"/>
          <p:cNvSpPr txBox="1">
            <a:spLocks noChangeArrowheads="1"/>
          </p:cNvSpPr>
          <p:nvPr/>
        </p:nvSpPr>
        <p:spPr bwMode="auto">
          <a:xfrm>
            <a:off x="2792413" y="1270000"/>
            <a:ext cx="60182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6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Viết lệnh để Logo thực hiện các biểu thức sau. Điền kết quả vào chỗ chấm:</a:t>
            </a:r>
          </a:p>
          <a:p>
            <a:pPr algn="ctr" eaLnBrk="1" hangingPunct="1"/>
            <a:r>
              <a:rPr lang="en-US" sz="3600">
                <a:latin typeface="Times New Roman" pitchFamily="18" charset="0"/>
                <a:cs typeface="Times New Roman" pitchFamily="18" charset="0"/>
              </a:rPr>
              <a:t>10 + 4 x 25</a:t>
            </a:r>
          </a:p>
          <a:p>
            <a:pPr algn="ctr" eaLnBrk="1" hangingPunct="1"/>
            <a:r>
              <a:rPr lang="en-US" sz="3600">
                <a:latin typeface="Times New Roman" pitchFamily="18" charset="0"/>
                <a:cs typeface="Times New Roman" pitchFamily="18" charset="0"/>
              </a:rPr>
              <a:t>80 + 45 + 55</a:t>
            </a:r>
          </a:p>
          <a:p>
            <a:pPr algn="ctr" eaLnBrk="1" hangingPunct="1"/>
            <a:r>
              <a:rPr lang="en-US" sz="3600">
                <a:latin typeface="Times New Roman" pitchFamily="18" charset="0"/>
                <a:cs typeface="Times New Roman" pitchFamily="18" charset="0"/>
              </a:rPr>
              <a:t>2015 + 2016</a:t>
            </a:r>
            <a:endParaRPr lang="vi-VN" sz="36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411413" y="765175"/>
            <a:ext cx="0" cy="5465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0" y="-26988"/>
            <a:ext cx="2081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Củng cố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107950" y="908050"/>
            <a:ext cx="9036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1: Để có dòng chữ “Truong Tieu Hoc Long Son I”, em gõ lệnh nào dưới đây:</a:t>
            </a:r>
            <a:endParaRPr lang="vi-VN" alt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5288" y="2279650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A. Label “Truong Tieu Hoc Long Son I”</a:t>
            </a:r>
            <a:endParaRPr lang="vi-VN" alt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288" y="3051175"/>
            <a:ext cx="7993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B. Lebal “Truong Tieu Hoc Long Son I”</a:t>
            </a:r>
            <a:endParaRPr lang="vi-VN" alt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5288" y="3852863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C. Label [Truong Tieu Hoc Long Son I]</a:t>
            </a:r>
            <a:endParaRPr lang="vi-VN" alt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5288" y="4716463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D. Lebal [Truong Tieu Hoc Long Son I]</a:t>
            </a:r>
            <a:endParaRPr lang="vi-VN" altLang="vi-VN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9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670550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4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16588"/>
            <a:ext cx="1604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5716588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64213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5953125"/>
            <a:ext cx="13065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6000750"/>
            <a:ext cx="13065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300288"/>
            <a:ext cx="8223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3711575"/>
            <a:ext cx="88423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3051175"/>
            <a:ext cx="8223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4716463"/>
            <a:ext cx="8223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0" y="-26988"/>
            <a:ext cx="2081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Củng cố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TextBox 4"/>
          <p:cNvSpPr txBox="1">
            <a:spLocks noChangeArrowheads="1"/>
          </p:cNvSpPr>
          <p:nvPr/>
        </p:nvSpPr>
        <p:spPr bwMode="auto">
          <a:xfrm>
            <a:off x="107950" y="908050"/>
            <a:ext cx="9036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2: Để thay đổi phông chữ, cỡ chữ trong Logo em chọn:</a:t>
            </a:r>
            <a:endParaRPr lang="vi-VN" alt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5288" y="2279650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A. Set → Pen Size</a:t>
            </a:r>
            <a:endParaRPr lang="vi-VN" alt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288" y="3051175"/>
            <a:ext cx="7993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B. Set → Label Font</a:t>
            </a:r>
            <a:endParaRPr lang="vi-VN" alt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5288" y="3852863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C. Set → Pen Color</a:t>
            </a:r>
            <a:endParaRPr lang="vi-VN" alt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5288" y="4716463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D. Set → Flood Color</a:t>
            </a:r>
            <a:endParaRPr lang="vi-VN" altLang="vi-VN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3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670550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4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16588"/>
            <a:ext cx="1604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5716588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64213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5953125"/>
            <a:ext cx="13065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6000750"/>
            <a:ext cx="13065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300288"/>
            <a:ext cx="8223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2911475"/>
            <a:ext cx="8842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3873500"/>
            <a:ext cx="8223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4716463"/>
            <a:ext cx="8223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0" y="-26988"/>
            <a:ext cx="20812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Củng cố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TextBox 4"/>
          <p:cNvSpPr txBox="1">
            <a:spLocks noChangeArrowheads="1"/>
          </p:cNvSpPr>
          <p:nvPr/>
        </p:nvSpPr>
        <p:spPr bwMode="auto">
          <a:xfrm>
            <a:off x="107950" y="908050"/>
            <a:ext cx="90360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3: Phép tính nào sau đây khi thực hiện trong Logo cho kết quả là 9:</a:t>
            </a:r>
            <a:endParaRPr lang="vi-VN" alt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5288" y="2279650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A. PrinT 2x4+1</a:t>
            </a:r>
            <a:endParaRPr lang="vi-VN" alt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288" y="3051175"/>
            <a:ext cx="7993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B. PrinT 2*5+1</a:t>
            </a:r>
            <a:endParaRPr lang="vi-VN" alt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5288" y="3852863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C. Pr 2x5-1</a:t>
            </a:r>
            <a:endParaRPr lang="vi-VN" alt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5288" y="4716463"/>
            <a:ext cx="799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altLang="vi-VN" sz="3200" b="1">
                <a:latin typeface="Times New Roman" pitchFamily="18" charset="0"/>
                <a:cs typeface="Times New Roman" pitchFamily="18" charset="0"/>
              </a:rPr>
              <a:t>D. Pr 2*4+1</a:t>
            </a:r>
            <a:endParaRPr lang="vi-VN" altLang="vi-VN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7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670550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4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16588"/>
            <a:ext cx="16049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5716588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64213"/>
            <a:ext cx="1604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5953125"/>
            <a:ext cx="13065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2" descr="FLOWERS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6000750"/>
            <a:ext cx="13065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300288"/>
            <a:ext cx="8223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4594225"/>
            <a:ext cx="8842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3873500"/>
            <a:ext cx="8223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3054350"/>
            <a:ext cx="82073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611813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5611813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163513" y="733425"/>
            <a:ext cx="824547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vi-VN" sz="36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 hãy chọn phông chữ, màu chữ, viết các lệnh để hiện thị dòng chữ theo mẫu, sau đó chia sẻ cho cả lớp quan sát.</a:t>
            </a:r>
            <a:endParaRPr lang="en-US" altLang="vi-VN" sz="4400" b="1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489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2636838"/>
            <a:ext cx="35433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611813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5611813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711200" y="620713"/>
            <a:ext cx="7893050" cy="43926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 tiết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25538"/>
            <a:ext cx="74882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35375" y="1681163"/>
            <a:ext cx="333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Tiến về trước n bước</a:t>
            </a:r>
            <a:endParaRPr lang="vi-VN" alt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687763" y="2133600"/>
            <a:ext cx="333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Lùi lại sau n bước</a:t>
            </a:r>
            <a:endParaRPr lang="vi-VN" alt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687763" y="2565400"/>
            <a:ext cx="33321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Quay phải k độ</a:t>
            </a:r>
            <a:endParaRPr lang="vi-VN" alt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708400" y="3049588"/>
            <a:ext cx="333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Quay trái k độ</a:t>
            </a:r>
            <a:endParaRPr lang="vi-VN" alt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708400" y="3481388"/>
            <a:ext cx="333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Nhấc bút</a:t>
            </a:r>
            <a:endParaRPr lang="vi-VN" alt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708400" y="3913188"/>
            <a:ext cx="333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Hạ bút</a:t>
            </a:r>
            <a:endParaRPr lang="vi-VN" alt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708400" y="4414838"/>
            <a:ext cx="5184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Xóa toàn bộ sân chơi, về vị trí xuất phát</a:t>
            </a:r>
            <a:endParaRPr lang="vi-VN" alt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635375" y="4840288"/>
            <a:ext cx="5472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Xóa toàn bộ sân chơi, đứng ở vị trí hiện tại</a:t>
            </a:r>
            <a:endParaRPr lang="vi-VN" alt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635375" y="5272088"/>
            <a:ext cx="5184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Rùa ẩn mình</a:t>
            </a:r>
            <a:endParaRPr lang="vi-VN" alt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617913" y="5732463"/>
            <a:ext cx="5184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Rùa hiện hình</a:t>
            </a:r>
            <a:endParaRPr lang="vi-VN" alt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635375" y="6218238"/>
            <a:ext cx="5184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Về vị trí xuất phát</a:t>
            </a:r>
            <a:endParaRPr lang="vi-VN" alt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0" name="TextBox 1"/>
          <p:cNvSpPr txBox="1">
            <a:spLocks noChangeArrowheads="1"/>
          </p:cNvSpPr>
          <p:nvPr/>
        </p:nvSpPr>
        <p:spPr bwMode="auto">
          <a:xfrm>
            <a:off x="593725" y="47625"/>
            <a:ext cx="8550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hãy cho biết hành động của Rùa qua các lệnh sau:</a:t>
            </a:r>
            <a:endParaRPr lang="vi-VN" alt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1" name="Picture 12" descr="FLOWER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3481388"/>
            <a:ext cx="1700213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19338"/>
            <a:ext cx="7032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5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3014663"/>
            <a:ext cx="4953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22533" name="TextBox 17"/>
          <p:cNvSpPr txBox="1">
            <a:spLocks noChangeArrowheads="1"/>
          </p:cNvSpPr>
          <p:nvPr/>
        </p:nvSpPr>
        <p:spPr bwMode="auto">
          <a:xfrm>
            <a:off x="0" y="-26988"/>
            <a:ext cx="1828800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Dặn dò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TextBox 18"/>
          <p:cNvSpPr txBox="1">
            <a:spLocks noChangeArrowheads="1"/>
          </p:cNvSpPr>
          <p:nvPr/>
        </p:nvSpPr>
        <p:spPr bwMode="auto">
          <a:xfrm>
            <a:off x="152400" y="1484313"/>
            <a:ext cx="87407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4400" dirty="0" smtClean="0">
                <a:latin typeface="Times New Roman" pitchFamily="18" charset="0"/>
                <a:cs typeface="Times New Roman" pitchFamily="18" charset="0"/>
              </a:rPr>
              <a:t>* Về nhà em xem lại nội dung bài học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altLang="vi-VN" sz="4400" dirty="0" smtClean="0">
                <a:latin typeface="Times New Roman" pitchFamily="18" charset="0"/>
                <a:cs typeface="Times New Roman" pitchFamily="18" charset="0"/>
              </a:rPr>
              <a:t>* Xem nội dung: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altLang="vi-VN" sz="4400" dirty="0" smtClean="0">
                <a:latin typeface="Times New Roman" pitchFamily="18" charset="0"/>
                <a:cs typeface="Times New Roman" pitchFamily="18" charset="0"/>
              </a:rPr>
              <a:t>	B. Hoạt động thực hành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altLang="vi-VN" sz="4400" dirty="0" smtClean="0">
                <a:latin typeface="Times New Roman" pitchFamily="18" charset="0"/>
                <a:cs typeface="Times New Roman" pitchFamily="18" charset="0"/>
              </a:rPr>
              <a:t>	C. Hoạt động ứng dụng, mở rộng. </a:t>
            </a:r>
          </a:p>
        </p:txBody>
      </p:sp>
      <p:pic>
        <p:nvPicPr>
          <p:cNvPr id="22535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611813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5611813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2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3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990600"/>
            <a:ext cx="1052512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285707" y="-1493044"/>
            <a:ext cx="83185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90775"/>
            <a:ext cx="25622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63788"/>
            <a:ext cx="3989387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6"/>
          <p:cNvSpPr txBox="1">
            <a:spLocks noChangeArrowheads="1"/>
          </p:cNvSpPr>
          <p:nvPr/>
        </p:nvSpPr>
        <p:spPr bwMode="auto">
          <a:xfrm>
            <a:off x="34925" y="768350"/>
            <a:ext cx="75612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hãy sử dụng các lệnh đã học để vẽ hình vuông, biết cạnh là 100 bước?</a:t>
            </a:r>
            <a:endParaRPr lang="vi-VN" alt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>
            <a:stCxn id="5125" idx="3"/>
          </p:cNvCxnSpPr>
          <p:nvPr/>
        </p:nvCxnSpPr>
        <p:spPr>
          <a:xfrm flipV="1">
            <a:off x="3605213" y="3557588"/>
            <a:ext cx="8953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9" name="Picture 12" descr="FLOWERS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399088"/>
            <a:ext cx="1604962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 descr="FLOWERS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45125"/>
            <a:ext cx="160496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2" descr="FLOWERS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5445125"/>
            <a:ext cx="160496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FLOWERS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492750"/>
            <a:ext cx="160496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2" descr="FLOWERS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5732463"/>
            <a:ext cx="13065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2" descr="FLOWERS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5780088"/>
            <a:ext cx="13065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2564904"/>
            <a:ext cx="7920881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Lệnh viết chữ, tính toán(tiết 1)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232150" y="1700213"/>
            <a:ext cx="2419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200">
                <a:latin typeface="Times New Roman" pitchFamily="18" charset="0"/>
                <a:cs typeface="Times New Roman" pitchFamily="18" charset="0"/>
              </a:rPr>
              <a:t>Môn: Tin học</a:t>
            </a:r>
            <a:endParaRPr lang="vi-VN" altLang="vi-VN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1619250" y="-4763"/>
            <a:ext cx="2206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Mục tiêu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Block Arc 3"/>
          <p:cNvSpPr/>
          <p:nvPr/>
        </p:nvSpPr>
        <p:spPr>
          <a:xfrm rot="16889468">
            <a:off x="-134937" y="-141288"/>
            <a:ext cx="1374776" cy="949325"/>
          </a:xfrm>
          <a:prstGeom prst="blockArc">
            <a:avLst>
              <a:gd name="adj1" fmla="val 10893882"/>
              <a:gd name="adj2" fmla="val 18955002"/>
              <a:gd name="adj3" fmla="val 210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 rot="16452198">
            <a:off x="372269" y="8731"/>
            <a:ext cx="1158876" cy="858837"/>
          </a:xfrm>
          <a:prstGeom prst="blockArc">
            <a:avLst>
              <a:gd name="adj1" fmla="val 12538979"/>
              <a:gd name="adj2" fmla="val 18955002"/>
              <a:gd name="adj3" fmla="val 210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 rot="16452198">
            <a:off x="928688" y="-14287"/>
            <a:ext cx="790575" cy="822325"/>
          </a:xfrm>
          <a:prstGeom prst="blockArc">
            <a:avLst>
              <a:gd name="adj1" fmla="val 12538979"/>
              <a:gd name="adj2" fmla="val 18955002"/>
              <a:gd name="adj3" fmla="val 2105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323975" y="260350"/>
            <a:ext cx="295275" cy="36036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3850" y="1074738"/>
            <a:ext cx="8424863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Biết lệnh đầy đủ và lệnh viết tắt trong Logo</a:t>
            </a:r>
          </a:p>
          <a:p>
            <a:pPr algn="just" eaLnBrk="1" hangingPunct="1">
              <a:buFontTx/>
              <a:buChar char="-"/>
            </a:pP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Sử dụng được câu lệnh của Logo để điều khiển Rùa viết chữ</a:t>
            </a:r>
          </a:p>
          <a:p>
            <a:pPr algn="just" eaLnBrk="1" hangingPunct="1">
              <a:buFontTx/>
              <a:buChar char="-"/>
            </a:pPr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Sử dụng được câu lệnh của Logo để thực hiện các phép tính số học.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83"/>
          <a:stretch>
            <a:fillRect/>
          </a:stretch>
        </p:blipFill>
        <p:spPr bwMode="auto">
          <a:xfrm>
            <a:off x="0" y="5013325"/>
            <a:ext cx="91440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11113" y="765175"/>
            <a:ext cx="55133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Các lệnh em đã biết</a:t>
            </a:r>
          </a:p>
        </p:txBody>
      </p:sp>
      <p:pic>
        <p:nvPicPr>
          <p:cNvPr id="81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1535113"/>
            <a:ext cx="705485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557338"/>
            <a:ext cx="1730375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55575" y="765175"/>
            <a:ext cx="8953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Lệnh viết chữ</a:t>
            </a:r>
            <a:endParaRPr lang="vi-VN" altLang="vi-VN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6675"/>
            <a:ext cx="3044825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8"/>
          <p:cNvSpPr/>
          <p:nvPr/>
        </p:nvSpPr>
        <p:spPr>
          <a:xfrm>
            <a:off x="3717925" y="2492375"/>
            <a:ext cx="4957763" cy="216535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cho biết tên lệnh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4175" y="1484313"/>
            <a:ext cx="84963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 và tìm hiểu sách giáo khoa trang 108 và trả lời câu hỏi sau:</a:t>
            </a:r>
            <a:endParaRPr lang="vi-VN" alt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656263" y="4784725"/>
            <a:ext cx="1081087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92725" y="5602288"/>
            <a:ext cx="1762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5400">
                <a:latin typeface="Times New Roman" pitchFamily="18" charset="0"/>
                <a:cs typeface="Times New Roman" pitchFamily="18" charset="0"/>
              </a:rPr>
              <a:t>Label</a:t>
            </a:r>
            <a:endParaRPr lang="vi-VN" altLang="vi-VN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5575" y="1700213"/>
            <a:ext cx="89535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3600" b="1" u="sng">
                <a:latin typeface="Times New Roman" pitchFamily="18" charset="0"/>
                <a:cs typeface="Times New Roman" pitchFamily="18" charset="0"/>
              </a:rPr>
              <a:t>Cú pháp lệnh</a:t>
            </a: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endParaRPr lang="en-US" altLang="vi-VN" sz="36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Label [Noi dung]</a:t>
            </a:r>
          </a:p>
          <a:p>
            <a:pPr eaLnBrk="1" hangingPunct="1"/>
            <a:endParaRPr lang="en-US" alt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Trong đó: </a:t>
            </a:r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Label</a:t>
            </a: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: Tên lệnh</a:t>
            </a:r>
          </a:p>
          <a:p>
            <a:pPr eaLnBrk="1" hangingPunct="1"/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			  </a:t>
            </a:r>
            <a:r>
              <a:rPr lang="en-US" alt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Noi dung</a:t>
            </a: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: Nội dung cần viết</a:t>
            </a:r>
          </a:p>
          <a:p>
            <a:pPr eaLnBrk="1" hangingPunct="1"/>
            <a:endParaRPr lang="en-US" altLang="vi-VN" sz="36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	Ví dụ: Label [Logo viet chu]</a:t>
            </a:r>
            <a:endParaRPr lang="vi-VN" altLang="vi-VN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2" grpId="0" animBg="1"/>
      <p:bldP spid="2" grpId="1" animBg="1"/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0245" name="TextBox 1"/>
          <p:cNvSpPr txBox="1">
            <a:spLocks noChangeArrowheads="1"/>
          </p:cNvSpPr>
          <p:nvPr/>
        </p:nvSpPr>
        <p:spPr bwMode="auto">
          <a:xfrm>
            <a:off x="0" y="-26988"/>
            <a:ext cx="4884738" cy="7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4400"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vi-VN" alt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155575" y="765175"/>
            <a:ext cx="8953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Lệnh viết chữ</a:t>
            </a:r>
            <a:endParaRPr lang="vi-VN" altLang="vi-VN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328738"/>
            <a:ext cx="2436813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250825" y="1558925"/>
            <a:ext cx="83534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hành cá nhân trên máy :</a:t>
            </a:r>
          </a:p>
          <a:p>
            <a:pPr algn="just" eaLnBrk="1" hangingPunct="1"/>
            <a:endParaRPr lang="en-US" altLang="vi-VN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altLang="vi-VN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vi-VN" sz="3600" b="1">
                <a:latin typeface="Times New Roman" pitchFamily="18" charset="0"/>
                <a:cs typeface="Times New Roman" pitchFamily="18" charset="0"/>
              </a:rPr>
              <a:t>Ví dụ: Label [Logo viet chu]</a:t>
            </a:r>
            <a:endParaRPr lang="vi-VN" altLang="vi-VN"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357563"/>
            <a:ext cx="87058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589338"/>
            <a:ext cx="914400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0"/>
            <a:ext cx="19748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9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990600"/>
            <a:ext cx="1052512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9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285707" y="-1493044"/>
            <a:ext cx="83185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63"/>
          <a:stretch>
            <a:fillRect/>
          </a:stretch>
        </p:blipFill>
        <p:spPr bwMode="auto">
          <a:xfrm>
            <a:off x="1985963" y="2246313"/>
            <a:ext cx="3989387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16"/>
          <p:cNvSpPr txBox="1">
            <a:spLocks noChangeArrowheads="1"/>
          </p:cNvSpPr>
          <p:nvPr/>
        </p:nvSpPr>
        <p:spPr bwMode="auto">
          <a:xfrm>
            <a:off x="34925" y="768350"/>
            <a:ext cx="75612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em, để có được dòng chữ như dưới đây em làm thế nào:</a:t>
            </a:r>
            <a:endParaRPr lang="vi-VN" altLang="vi-VN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1" name="Picture 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399088"/>
            <a:ext cx="1604962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45125"/>
            <a:ext cx="160496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5445125"/>
            <a:ext cx="160496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492750"/>
            <a:ext cx="160496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5732463"/>
            <a:ext cx="13065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FLOWERS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5780088"/>
            <a:ext cx="13065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7" y="2024142"/>
            <a:ext cx="6868917" cy="3468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659</Words>
  <Application>Microsoft Office PowerPoint</Application>
  <PresentationFormat>On-screen Show (4:3)</PresentationFormat>
  <Paragraphs>112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SKY</cp:lastModifiedBy>
  <cp:revision>99</cp:revision>
  <dcterms:created xsi:type="dcterms:W3CDTF">2018-10-01T12:02:39Z</dcterms:created>
  <dcterms:modified xsi:type="dcterms:W3CDTF">2020-03-16T09:29:31Z</dcterms:modified>
</cp:coreProperties>
</file>